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E72086-6D43-4B7F-A568-AE61836743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92780D3-64B5-4167-B687-03ED08C245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8310689-D6D9-4E55-B8B5-F2C20F5CF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A68CB5-FDEA-4D62-9F95-F97532CD7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B3D1CF5-2A0B-4790-88D2-793DD0713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927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F1CC-B5D8-4566-A72D-AF82980E1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BFAA98-7A7E-4CC6-A652-DCB82EA7BE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46A958-A758-4080-AFBE-C27534374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BC0B86-CBAF-481E-872E-76D9FB006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01B02B-B401-48D4-AD9F-9256FBE34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886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E0E83A1-2B06-48AF-AE8A-3B2B45273D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38AB913-A527-42EE-A17F-DB2C113256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869CFCA-380F-4765-8340-F7DDC2FE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5E584E-079F-4B2A-8E2B-C22A10ED6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D48B8C-0F87-4AFE-BE11-1D33FE1DE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922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AB1B57-05FB-48C5-B65B-F9C1A477D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91C76F-C8AD-4078-AB6A-91E59766DE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47E6D1D-C7D6-46CF-A9A1-ACA0F2878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5CE6A4-B26C-46CE-BC35-E5471EE4C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E000F2-5452-40C1-8EC5-AD6EF9A28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202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0F2608-8DBC-4F93-91F6-18E3DD6AF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639683-AFDD-4916-8582-AB3398A6F4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8B04BBF-65F5-40E2-923B-3C33C2519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7A3AA6-140B-416F-965D-F3353FE69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9CA69F-B7C4-4F5F-9983-FD20BF963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134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6F17E1-BFA9-46DC-A869-087F4A5DF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C426BA-32FA-4680-9409-3F084A7131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0AC3CD1-AE86-4C3E-8ED2-805D6C5B6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C3E6CF-D197-487D-AE52-AF24AD848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E8AC8A-BA73-4FDC-B1E4-2D1FC31B1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1233EEA-3A1E-4AD6-A7F8-C31B594F2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4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40C421-7B1B-412E-A327-2789FA8173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1B7F70D-0AE8-4375-95B5-80B5EAA90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35380C9-CE20-4E1A-B243-C683044CD1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7EADDB-8B34-4109-8861-41A27ED42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469ABD1-18EC-48BB-99A2-294F6AC847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EDDD02B-3394-47EF-B831-8D074993C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DE3C031-EAE4-4556-ACCE-70E46508A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BD6B9C6-6BFB-4311-86D1-64C63FE5E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7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435AEC-C21E-412C-A594-24A9D7E76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E17ADC6-A9BF-45D1-9AE9-072E1AF6F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12D5072-DCB8-42CA-A3B8-7BA517777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967BBC9-55C5-498B-B025-40A3BA7D3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0297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E48691A-0775-4FCD-ABF4-1A8E0EF30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F3A29FB-1086-4992-985C-D6656CCC9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52914B8-BEA7-471C-BA69-09B8D1109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682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9454FA-DA52-440C-AA26-5227802DA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78DF15-3A20-4B77-82E0-75ED1A663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0BE6C33-17AF-4DF5-9460-79658CA57B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D039BE-BB0F-4AE7-A060-57D22769E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0A7B1C-89B4-49B9-8496-95A474A1C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50A720-A897-4608-934A-FC1436ABF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57639-5964-412D-A3A3-642FED9BD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8B107B9-C0B3-4995-B0D1-08AD8CEB76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F429565-22CF-40DF-812C-33082504D5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0CC0FF-6491-48C6-8B12-010F86125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3C662D5-0996-4648-8733-305EB96A4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08F4D7-C3EB-4951-A90F-F7CDA85DE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87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36035-D22C-4956-AA64-1E78531F2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8EC1E5-4271-4F5E-9AA7-840DDF77B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ABDF33-FFD1-40B1-BBC5-E4357C63C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1DFA9-B6E1-4F45-9A72-6E245BFFF2BF}" type="datetimeFigureOut">
              <a:rPr lang="ru-RU" smtClean="0"/>
              <a:t>25.09.2021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F3A4BEA-89EC-46BD-B6A6-1A6F41E404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EB64A4-3337-44BF-A8ED-AF8E0EED85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7143C-3686-4DA6-A965-79EB0F29D4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114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A0F059-75A3-4534-A643-21914CFB6905}"/>
              </a:ext>
            </a:extLst>
          </p:cNvPr>
          <p:cNvSpPr txBox="1"/>
          <p:nvPr/>
        </p:nvSpPr>
        <p:spPr>
          <a:xfrm>
            <a:off x="3251447" y="134034"/>
            <a:ext cx="60945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КАЗАХСКИЙ НАЦИОНАЛЬНЫЙ УНИВЕРСИТЕТ ИМ. АЛЬ-ФАРАБИ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3CCBE-88FC-41A3-A240-F183AE474D8B}"/>
              </a:ext>
            </a:extLst>
          </p:cNvPr>
          <p:cNvSpPr txBox="1"/>
          <p:nvPr/>
        </p:nvSpPr>
        <p:spPr>
          <a:xfrm>
            <a:off x="3251447" y="841920"/>
            <a:ext cx="60945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prstClr val="black"/>
                </a:solidFill>
                <a:latin typeface="Arial" panose="020B0604020202020204" pitchFamily="34" charset="0"/>
              </a:rPr>
              <a:t>Высшая школа экономики и бизнеса</a:t>
            </a:r>
            <a:r>
              <a:rPr lang="ru-RU" sz="2000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ru-RU" sz="2000" b="1" dirty="0">
                <a:solidFill>
                  <a:prstClr val="black"/>
                </a:solidFill>
                <a:latin typeface="Arial" panose="020B0604020202020204" pitchFamily="34" charset="0"/>
              </a:rPr>
              <a:t>Кафедра «Финансы и учет»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580257C-B17D-42EE-8FBA-54C84C2A2C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3273" y="1811044"/>
            <a:ext cx="2634289" cy="22549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BEF3577-6287-4B3E-ACC3-B15B10FA4EEF}"/>
              </a:ext>
            </a:extLst>
          </p:cNvPr>
          <p:cNvSpPr txBox="1"/>
          <p:nvPr/>
        </p:nvSpPr>
        <p:spPr>
          <a:xfrm>
            <a:off x="2248270" y="4327210"/>
            <a:ext cx="84226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Тема лекции 5: «Типы валютных систем»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8552A6-5EA9-4E85-99FE-957930772761}"/>
              </a:ext>
            </a:extLst>
          </p:cNvPr>
          <p:cNvSpPr txBox="1"/>
          <p:nvPr/>
        </p:nvSpPr>
        <p:spPr>
          <a:xfrm>
            <a:off x="2558352" y="5727287"/>
            <a:ext cx="739351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prstClr val="black"/>
                </a:solidFill>
                <a:latin typeface="Arial" panose="020B0604020202020204" pitchFamily="34" charset="0"/>
              </a:rPr>
              <a:t>Дисциплина: «Валютные операции и современная валютная система»</a:t>
            </a:r>
          </a:p>
          <a:p>
            <a:pPr algn="ctr"/>
            <a:r>
              <a:rPr lang="ru-RU" sz="2000" b="1" dirty="0">
                <a:solidFill>
                  <a:prstClr val="black"/>
                </a:solidFill>
                <a:latin typeface="Arial" panose="020B0604020202020204" pitchFamily="34" charset="0"/>
              </a:rPr>
              <a:t>Преподаватель:  к.э.н., </a:t>
            </a:r>
            <a:r>
              <a:rPr lang="ru-RU" sz="2000" b="1" dirty="0" err="1">
                <a:solidFill>
                  <a:prstClr val="black"/>
                </a:solidFill>
                <a:latin typeface="Arial" panose="020B0604020202020204" pitchFamily="34" charset="0"/>
              </a:rPr>
              <a:t>и.о</a:t>
            </a:r>
            <a:r>
              <a:rPr lang="ru-RU" sz="2000" b="1" dirty="0">
                <a:solidFill>
                  <a:prstClr val="black"/>
                </a:solidFill>
                <a:latin typeface="Arial" panose="020B0604020202020204" pitchFamily="34" charset="0"/>
              </a:rPr>
              <a:t>. доцента Алиева Б.М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58021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2AE6B89-5926-49A6-B948-9A3BDCD4A20F}"/>
              </a:ext>
            </a:extLst>
          </p:cNvPr>
          <p:cNvSpPr txBox="1"/>
          <p:nvPr/>
        </p:nvSpPr>
        <p:spPr>
          <a:xfrm>
            <a:off x="757931" y="1500326"/>
            <a:ext cx="4311219" cy="312750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Национальная валютная система </a:t>
            </a:r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— форма организации валютных отношений на уровне одного государства, нормы регулирования которой закреплены национальным законодательством и учитывают нормы международного права. Особенности национальной валютной системы предопределяются степенью развития и состоянием экономики и внешнеэкономических связей страны.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4E559E-0820-4CD5-AC25-E6BEB44AE600}"/>
              </a:ext>
            </a:extLst>
          </p:cNvPr>
          <p:cNvSpPr txBox="1"/>
          <p:nvPr/>
        </p:nvSpPr>
        <p:spPr>
          <a:xfrm>
            <a:off x="3366856" y="93791"/>
            <a:ext cx="60945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 Типы валютных систем</a:t>
            </a:r>
            <a:endParaRPr lang="ru-RU" dirty="0"/>
          </a:p>
        </p:txBody>
      </p:sp>
      <p:pic>
        <p:nvPicPr>
          <p:cNvPr id="9" name="Picture 2" descr="Что такое финансы?">
            <a:extLst>
              <a:ext uri="{FF2B5EF4-FFF2-40B4-BE49-F238E27FC236}">
                <a16:creationId xmlns:a16="http://schemas.microsoft.com/office/drawing/2014/main" id="{3C280272-881D-44C7-B94B-3DF5FEF91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151" y="1145220"/>
            <a:ext cx="7122850" cy="4991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1301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5B52938-B5E7-4B2F-AEDA-CB365D008468}"/>
              </a:ext>
            </a:extLst>
          </p:cNvPr>
          <p:cNvSpPr txBox="1"/>
          <p:nvPr/>
        </p:nvSpPr>
        <p:spPr>
          <a:xfrm>
            <a:off x="641412" y="1606859"/>
            <a:ext cx="4667436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Мировая валютная система </a:t>
            </a:r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— форма организации валютных отношений, закрепленная международными соглашениями. Мировая валютная система структурно может быть представлена как совокупность национальных и региональных валютных систем. Особенности мировой валютной системы предопределяются уровнем развития мирового хозяйства, расстановкой сил и интересами ведущих государств.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F87F9A-C8E9-4E6E-8E1C-5A277610B560}"/>
              </a:ext>
            </a:extLst>
          </p:cNvPr>
          <p:cNvSpPr txBox="1"/>
          <p:nvPr/>
        </p:nvSpPr>
        <p:spPr>
          <a:xfrm>
            <a:off x="3242569" y="183756"/>
            <a:ext cx="60945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 Типы валютных систем</a:t>
            </a:r>
            <a:endParaRPr lang="ru-RU" sz="3200" dirty="0"/>
          </a:p>
        </p:txBody>
      </p:sp>
      <p:pic>
        <p:nvPicPr>
          <p:cNvPr id="6" name="Picture 2" descr="Что такое финансы?">
            <a:extLst>
              <a:ext uri="{FF2B5EF4-FFF2-40B4-BE49-F238E27FC236}">
                <a16:creationId xmlns:a16="http://schemas.microsoft.com/office/drawing/2014/main" id="{25D70AD1-877E-4652-9B35-2018875FF7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1091" y="1145220"/>
            <a:ext cx="6900909" cy="4991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68335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8FDDCDB-8AEC-4559-A59F-17C5F656E0FD}"/>
              </a:ext>
            </a:extLst>
          </p:cNvPr>
          <p:cNvSpPr txBox="1"/>
          <p:nvPr/>
        </p:nvSpPr>
        <p:spPr>
          <a:xfrm>
            <a:off x="450539" y="1695635"/>
            <a:ext cx="4316769" cy="29692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Региональная валютная система </a:t>
            </a:r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— форма организации валютных отношений на уровне группы государств, закрепленная их взаимными соглашениями. Структурно региональная валютная система представляет собой совокупность национальных валютных систем, являющихся ее образующими элементами.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08110F-6996-465A-88D7-EB98F39138DE}"/>
              </a:ext>
            </a:extLst>
          </p:cNvPr>
          <p:cNvSpPr txBox="1"/>
          <p:nvPr/>
        </p:nvSpPr>
        <p:spPr>
          <a:xfrm>
            <a:off x="2904107" y="174879"/>
            <a:ext cx="60945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 Типы валютных систем</a:t>
            </a:r>
            <a:endParaRPr lang="ru-RU" sz="3200" dirty="0"/>
          </a:p>
        </p:txBody>
      </p:sp>
      <p:pic>
        <p:nvPicPr>
          <p:cNvPr id="7170" name="Picture 2" descr="Что такое финансы?">
            <a:extLst>
              <a:ext uri="{FF2B5EF4-FFF2-40B4-BE49-F238E27FC236}">
                <a16:creationId xmlns:a16="http://schemas.microsoft.com/office/drawing/2014/main" id="{84D6B566-28D0-4228-9D0E-F536C8136D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7309" y="1145220"/>
            <a:ext cx="7424691" cy="4991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34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AFFF2B2-C72E-4D79-A639-41BAEF435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689807"/>
              </p:ext>
            </p:extLst>
          </p:nvPr>
        </p:nvGraphicFramePr>
        <p:xfrm>
          <a:off x="991339" y="1358282"/>
          <a:ext cx="10283302" cy="5198503"/>
        </p:xfrm>
        <a:graphic>
          <a:graphicData uri="http://schemas.openxmlformats.org/drawingml/2006/table">
            <a:tbl>
              <a:tblPr/>
              <a:tblGrid>
                <a:gridCol w="5141651">
                  <a:extLst>
                    <a:ext uri="{9D8B030D-6E8A-4147-A177-3AD203B41FA5}">
                      <a16:colId xmlns:a16="http://schemas.microsoft.com/office/drawing/2014/main" val="1561881495"/>
                    </a:ext>
                  </a:extLst>
                </a:gridCol>
                <a:gridCol w="5141651">
                  <a:extLst>
                    <a:ext uri="{9D8B030D-6E8A-4147-A177-3AD203B41FA5}">
                      <a16:colId xmlns:a16="http://schemas.microsoft.com/office/drawing/2014/main" val="2966996120"/>
                    </a:ext>
                  </a:extLst>
                </a:gridCol>
              </a:tblGrid>
              <a:tr h="40748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Национальная валютная система</a:t>
                      </a:r>
                    </a:p>
                  </a:txBody>
                  <a:tcPr marL="33472" marR="33472" marT="33472" marB="33472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Мировая валютная система</a:t>
                      </a:r>
                    </a:p>
                  </a:txBody>
                  <a:tcPr marL="33472" marR="33472" marT="33472" marB="33472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754080"/>
                  </a:ext>
                </a:extLst>
              </a:tr>
              <a:tr h="4791018">
                <a:tc>
                  <a:txBody>
                    <a:bodyPr/>
                    <a:lstStyle/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Национальная валюта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Условия конвертируемости национальной валюты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Паритет национальной валюты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Режим курса национальной валюты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Наличие или отсутствие валютных ограничений и валютный контроль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Национальное регулирование валютной ликвидности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Регламентация правил использования международных кредитных средств обращения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Регламентация международных расчетов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Режим национальных рынков золота и валюты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Национальные органы регулирования валютных отношений</a:t>
                      </a:r>
                    </a:p>
                  </a:txBody>
                  <a:tcPr marL="33472" marR="33472" marT="33472" marB="33472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Международная счетная единица или резервные валюты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Условия взаимной конвертируемости валют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Унифицируемый режим валютных паритетов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Регламентация режимов валютного курса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Межгосударственное регулирование валютных отношений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Межгосударственное регулирование международной валютной ликвидности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Унификация правил использования международных кредитных средств обращения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Унификация основных форм международных расчетов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Режим мировых валютных рынков и рынков золота</a:t>
                      </a:r>
                    </a:p>
                    <a:p>
                      <a:pPr marL="342900" indent="-342900" algn="ctr" fontAlgn="t">
                        <a:buFont typeface="Wingdings" panose="05000000000000000000" pitchFamily="2" charset="2"/>
                        <a:buChar char="v"/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Международные организации</a:t>
                      </a:r>
                    </a:p>
                  </a:txBody>
                  <a:tcPr marL="33472" marR="33472" marT="33472" marB="33472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531778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E615210-2C8C-4666-A216-C27DD84E74AA}"/>
              </a:ext>
            </a:extLst>
          </p:cNvPr>
          <p:cNvSpPr txBox="1"/>
          <p:nvPr/>
        </p:nvSpPr>
        <p:spPr>
          <a:xfrm>
            <a:off x="1884655" y="471496"/>
            <a:ext cx="842269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Основные элементы национальной и мировой валютных систем</a:t>
            </a:r>
            <a:endParaRPr kumimoji="0" lang="ru-RU" altLang="ru-RU" sz="3200" b="1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2399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B68C2B6-960C-4A0E-A7E2-2ED149D88CEF}"/>
              </a:ext>
            </a:extLst>
          </p:cNvPr>
          <p:cNvSpPr txBox="1"/>
          <p:nvPr/>
        </p:nvSpPr>
        <p:spPr>
          <a:xfrm>
            <a:off x="4740674" y="2698812"/>
            <a:ext cx="7128769" cy="317009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>
              <a:buFont typeface="+mj-lt"/>
              <a:buAutoNum type="romanUcPeriod"/>
            </a:pPr>
            <a:r>
              <a:rPr lang="ru-RU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Валютная система представляет собой форму организации и регулирования валютных отношений, закрепленную национальным законодательством или межгосударственными соглашениями.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ru-RU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Структурно валютная система представлена определенными элементами, которые обладают индивидуальными характеристиками в зависимости от уровня организации валютных отношений.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ru-RU" sz="2000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Валютная система функционирует на мировом, региональном и национальном уровнях.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268" name="Picture 4" descr="запомни правила | Вокал в музыкальной школе">
            <a:extLst>
              <a:ext uri="{FF2B5EF4-FFF2-40B4-BE49-F238E27FC236}">
                <a16:creationId xmlns:a16="http://schemas.microsoft.com/office/drawing/2014/main" id="{50710FD2-BA44-4533-9DA1-9FFE66767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675" y="1216241"/>
            <a:ext cx="4323425" cy="3923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 descr="большой красный привлекательный трехмерный символ восклицательного знака,  символ, Восклицательный знак, напоминание PNG и PSD-файл пнг для бесплатной  загрузки">
            <a:extLst>
              <a:ext uri="{FF2B5EF4-FFF2-40B4-BE49-F238E27FC236}">
                <a16:creationId xmlns:a16="http://schemas.microsoft.com/office/drawing/2014/main" id="{6C811DB4-D393-499C-9CBD-6601FF0E5F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237" y="326670"/>
            <a:ext cx="4015990" cy="1779141"/>
          </a:xfrm>
          <a:prstGeom prst="rect">
            <a:avLst/>
          </a:prstGeom>
          <a:noFill/>
          <a:scene3d>
            <a:camera prst="perspectiveHeroicExtremeLeftFacing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04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A3FC0D4-19A8-4769-AB41-B64CCDCFDB58}"/>
              </a:ext>
            </a:extLst>
          </p:cNvPr>
          <p:cNvSpPr txBox="1"/>
          <p:nvPr/>
        </p:nvSpPr>
        <p:spPr>
          <a:xfrm>
            <a:off x="1804386" y="621438"/>
            <a:ext cx="893759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Количество и виды кризисов в мировой экономике или отдельных стран мира во время действия различных валютных систем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8A428B5-B6C8-46F6-AD36-CB777DF6A9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06" y="1597980"/>
            <a:ext cx="11017188" cy="46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504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236DFE-B912-4B9C-A246-E249BC27B13C}"/>
              </a:ext>
            </a:extLst>
          </p:cNvPr>
          <p:cNvSpPr txBox="1"/>
          <p:nvPr/>
        </p:nvSpPr>
        <p:spPr>
          <a:xfrm>
            <a:off x="277428" y="520282"/>
            <a:ext cx="5494496" cy="42780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Проводимая политика наращивания объемов потребительского кредитования привела к тому, что кредиты стали выдаваться бедной части населения даже без первого взноса. Это вызвало рост, например, удельного веса кредитов «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субпрайма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» (бедным людям) в общей массе существующих ипотечных кредитов. Чтобы уменьшить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рисковость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кредитования, в первую очередь, населения по ипотечным ссудам, а также не снижать его объемы, а, следовательно, и рост ВВП, в мировой денежно-кредитной системе большое распространение получили производные финансовые инструменты (деривативы): процентные и валютные свопы, облигации, обеспеченные долговыми обязательствами, а также инструменты их секьюритизации. В результате этого структура глобальной ликвидности приобрела следующий вид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B411A22-710C-4CB4-A255-9FBA22105A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9614" y="1953088"/>
            <a:ext cx="6217308" cy="372303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74E944-07EF-42F4-80CC-B983D2CAD7F1}"/>
              </a:ext>
            </a:extLst>
          </p:cNvPr>
          <p:cNvSpPr txBox="1"/>
          <p:nvPr/>
        </p:nvSpPr>
        <p:spPr>
          <a:xfrm>
            <a:off x="6012402" y="1417753"/>
            <a:ext cx="6094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Структура глобальной ликвидности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D706CD-53E8-4DFE-BC09-AE86EA1CC2EC}"/>
              </a:ext>
            </a:extLst>
          </p:cNvPr>
          <p:cNvSpPr txBox="1"/>
          <p:nvPr/>
        </p:nvSpPr>
        <p:spPr>
          <a:xfrm>
            <a:off x="612559" y="5584054"/>
            <a:ext cx="1118586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Выдача некачественных и необеспеченных кредитов стала тем финансовым механизмом, который вызвал панику среди инвесторов и финансовых спекулянтов. Такая кредитная политика привела к обвалу фондового и кредитного рынков, резко снизила ликвидность банковских и финансовых учреждений и замедлила рост реального сектора экономики.</a:t>
            </a:r>
          </a:p>
        </p:txBody>
      </p:sp>
    </p:spTree>
    <p:extLst>
      <p:ext uri="{BB962C8B-B14F-4D97-AF65-F5344CB8AC3E}">
        <p14:creationId xmlns:p14="http://schemas.microsoft.com/office/powerpoint/2010/main" val="2052208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D81CFC-2497-4148-B19D-EE611F292B21}"/>
              </a:ext>
            </a:extLst>
          </p:cNvPr>
          <p:cNvSpPr txBox="1"/>
          <p:nvPr/>
        </p:nvSpPr>
        <p:spPr>
          <a:xfrm>
            <a:off x="3048740" y="441210"/>
            <a:ext cx="60945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лекции</a:t>
            </a:r>
            <a:r>
              <a:rPr lang="ru-KZ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6EB555-4A5F-4302-9D0A-300DC1BBE86E}"/>
              </a:ext>
            </a:extLst>
          </p:cNvPr>
          <p:cNvSpPr txBox="1"/>
          <p:nvPr/>
        </p:nvSpPr>
        <p:spPr>
          <a:xfrm>
            <a:off x="1475912" y="1464815"/>
            <a:ext cx="9647808" cy="233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Понятие валютной системы </a:t>
            </a:r>
          </a:p>
          <a:p>
            <a:pPr marL="342900" indent="-342900" algn="just"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Элементы валютной системы</a:t>
            </a:r>
          </a:p>
          <a:p>
            <a:pPr marL="342900" indent="-342900" algn="just"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Структура валютной системы</a:t>
            </a:r>
          </a:p>
          <a:p>
            <a:pPr marL="342900" indent="-342900" algn="just">
              <a:buAutoNum type="arabicPeriod"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Типы валютных систем</a:t>
            </a:r>
          </a:p>
          <a:p>
            <a:pPr marL="342900" indent="-342900" algn="just">
              <a:buAutoNum type="arabicPeriod"/>
            </a:pPr>
            <a:endParaRPr lang="ru-RU" sz="1800" b="0" i="0" dirty="0">
              <a:effectLst/>
              <a:latin typeface="Helvetica Neue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EF5724A-483D-444F-BC02-5021F25483AD}"/>
              </a:ext>
            </a:extLst>
          </p:cNvPr>
          <p:cNvSpPr txBox="1"/>
          <p:nvPr/>
        </p:nvSpPr>
        <p:spPr>
          <a:xfrm>
            <a:off x="4609730" y="3750304"/>
            <a:ext cx="60945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лекции:</a:t>
            </a:r>
            <a:endParaRPr lang="ru-RU" sz="3200" dirty="0">
              <a:solidFill>
                <a:schemeClr val="accent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7E2357-47F2-4628-99FA-A9DFE8ABA8AF}"/>
              </a:ext>
            </a:extLst>
          </p:cNvPr>
          <p:cNvSpPr txBox="1"/>
          <p:nvPr/>
        </p:nvSpPr>
        <p:spPr>
          <a:xfrm>
            <a:off x="894795" y="4837140"/>
            <a:ext cx="1040241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Раскрыть сущность валютной системы, дать разъяснения по типам валютных систем</a:t>
            </a:r>
          </a:p>
        </p:txBody>
      </p:sp>
    </p:spTree>
    <p:extLst>
      <p:ext uri="{BB962C8B-B14F-4D97-AF65-F5344CB8AC3E}">
        <p14:creationId xmlns:p14="http://schemas.microsoft.com/office/powerpoint/2010/main" val="2101630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208ECA7-77DF-4AA4-86CE-8AADA1E1A3F8}"/>
              </a:ext>
            </a:extLst>
          </p:cNvPr>
          <p:cNvSpPr txBox="1"/>
          <p:nvPr/>
        </p:nvSpPr>
        <p:spPr>
          <a:xfrm>
            <a:off x="1662342" y="248575"/>
            <a:ext cx="87067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валютной системы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76D4E5-23FE-4471-B558-66E3F0BEFCF7}"/>
              </a:ext>
            </a:extLst>
          </p:cNvPr>
          <p:cNvSpPr txBox="1"/>
          <p:nvPr/>
        </p:nvSpPr>
        <p:spPr>
          <a:xfrm>
            <a:off x="853735" y="1154098"/>
            <a:ext cx="10484529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0" i="0" dirty="0">
                <a:effectLst/>
                <a:latin typeface="Helvetica Neue"/>
              </a:rPr>
              <a:t>Валютная система - это форма организации отношений валютного</a:t>
            </a:r>
            <a:br>
              <a:rPr lang="ru-RU" sz="2400" dirty="0"/>
            </a:br>
            <a:r>
              <a:rPr lang="ru-RU" sz="2400" b="0" i="0" dirty="0">
                <a:effectLst/>
                <a:latin typeface="Helvetica Neue"/>
              </a:rPr>
              <a:t>рынка на национальном или международном уровне</a:t>
            </a:r>
            <a:endParaRPr lang="ru-RU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679BE2-6E05-4C70-BE0A-B1E7D32518F9}"/>
              </a:ext>
            </a:extLst>
          </p:cNvPr>
          <p:cNvSpPr txBox="1"/>
          <p:nvPr/>
        </p:nvSpPr>
        <p:spPr>
          <a:xfrm>
            <a:off x="1280605" y="3429000"/>
            <a:ext cx="9994036" cy="175432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 экономической точки зрения – это совокупность валютно-экономических отношений, исторически сложившихся на основе интернационализации хозяйственных связей.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 организационно-правовой точки зрения – это государственно-правовая форма организации валютных отношений страны, сложившаяся исторически на основе интернационализации хозяйственных связей и закрепленная национальным законодательством с учетом норм международного права.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73388B-EAE5-48F0-BF49-72ECFB2A4DA2}"/>
              </a:ext>
            </a:extLst>
          </p:cNvPr>
          <p:cNvSpPr txBox="1"/>
          <p:nvPr/>
        </p:nvSpPr>
        <p:spPr>
          <a:xfrm>
            <a:off x="2217568" y="2489902"/>
            <a:ext cx="77568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Валютную систему можно рассматривать с экономической и организационно-правовой точек зрения:</a:t>
            </a:r>
          </a:p>
        </p:txBody>
      </p:sp>
      <p:pic>
        <p:nvPicPr>
          <p:cNvPr id="1028" name="Picture 4" descr="Подписывайтесь на рассылку! | Vik-Tour">
            <a:extLst>
              <a:ext uri="{FF2B5EF4-FFF2-40B4-BE49-F238E27FC236}">
                <a16:creationId xmlns:a16="http://schemas.microsoft.com/office/drawing/2014/main" id="{13E1830F-0EC3-4B66-A01A-96DC46988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852" y="5255581"/>
            <a:ext cx="7202750" cy="1522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2851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94D44A0-489B-4026-B287-C0A0FDF25FBF}"/>
              </a:ext>
            </a:extLst>
          </p:cNvPr>
          <p:cNvSpPr txBox="1"/>
          <p:nvPr/>
        </p:nvSpPr>
        <p:spPr>
          <a:xfrm>
            <a:off x="2576744" y="106532"/>
            <a:ext cx="77213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валютной системы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0C7BA24-85EE-4BD2-8B02-49506936D2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7494" y="1786442"/>
            <a:ext cx="7717011" cy="35092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9F0E46E-8C9C-4145-9486-B58C347D4CE6}"/>
              </a:ext>
            </a:extLst>
          </p:cNvPr>
          <p:cNvSpPr txBox="1"/>
          <p:nvPr/>
        </p:nvSpPr>
        <p:spPr>
          <a:xfrm>
            <a:off x="802272" y="5172849"/>
            <a:ext cx="10987274" cy="1477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Исторически вначале возникли национальные валютные системы, закрепленные национальным законодательством с учетом международного права. Национальная валютная система является составной частью денежной системы страны. Ее основными особенностями являются относительная самостоятельность и выход за национальные границы. Эти особенности определяются степенью развития и состоянием экономики и внешнеэкономических связей страны.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0B43E36-4D34-4FBC-970D-F4BDE8B540EF}"/>
              </a:ext>
            </a:extLst>
          </p:cNvPr>
          <p:cNvSpPr txBox="1"/>
          <p:nvPr/>
        </p:nvSpPr>
        <p:spPr>
          <a:xfrm>
            <a:off x="1953409" y="946487"/>
            <a:ext cx="883106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Различают национальную, мировую (межгосударственную, международную) и региональную валютные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2805084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D019FE-1DD9-4E4F-B3D3-D2445FADD636}"/>
              </a:ext>
            </a:extLst>
          </p:cNvPr>
          <p:cNvSpPr txBox="1"/>
          <p:nvPr/>
        </p:nvSpPr>
        <p:spPr>
          <a:xfrm>
            <a:off x="1251753" y="1003176"/>
            <a:ext cx="9978499" cy="280076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Национальная валютная система неразрывно связана с мировой валютной системой, которая является исторически сложившейся формой организации международных денежных отношений, закрепленной межгосударственными соглашениями (договоренностями).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Главной задачей МВС является регулирование сферы международных расчетов и валютных рынков для обеспечения устойчивого экономического роста, сдерживания инфляции, поддержания равновесия внешнеэкономического обмена и платежного оборота. Мировая валютная система сформировалась к середине 19 века.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ru-RU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Характер функционирования и стабильность мировой валютной системы зависят от степени соответствия ее принципов структуре мирового хозяйства, расстановке сил и интересам ведущих стран. При изменении данных условий возникает периодический кризис мировой валютной системы, который завершается ее крушением и созданием новой валютной системы.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AB2080-9E83-40BD-8B43-16AC17BAD3E4}"/>
              </a:ext>
            </a:extLst>
          </p:cNvPr>
          <p:cNvSpPr txBox="1"/>
          <p:nvPr/>
        </p:nvSpPr>
        <p:spPr>
          <a:xfrm>
            <a:off x="2620022" y="106532"/>
            <a:ext cx="733961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eriod"/>
            </a:pPr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валютной системы </a:t>
            </a:r>
          </a:p>
        </p:txBody>
      </p:sp>
      <p:pic>
        <p:nvPicPr>
          <p:cNvPr id="2050" name="Picture 2" descr="Финансы как экономическая категория - определение, виды и функции">
            <a:extLst>
              <a:ext uri="{FF2B5EF4-FFF2-40B4-BE49-F238E27FC236}">
                <a16:creationId xmlns:a16="http://schemas.microsoft.com/office/drawing/2014/main" id="{B91A65E8-6794-41FC-9574-5889256535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317" y="3777805"/>
            <a:ext cx="4567284" cy="297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OOA">
            <a:extLst>
              <a:ext uri="{FF2B5EF4-FFF2-40B4-BE49-F238E27FC236}">
                <a16:creationId xmlns:a16="http://schemas.microsoft.com/office/drawing/2014/main" id="{91CFB80A-CB02-495E-ACB3-3EF629CED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89" y="3990869"/>
            <a:ext cx="3718494" cy="2622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7338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4F218D3-63F9-4E9F-97F2-79EBFA7732A5}"/>
              </a:ext>
            </a:extLst>
          </p:cNvPr>
          <p:cNvSpPr txBox="1"/>
          <p:nvPr/>
        </p:nvSpPr>
        <p:spPr>
          <a:xfrm>
            <a:off x="2133230" y="266330"/>
            <a:ext cx="79255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Элементы валютной системы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CA0CE0B-3342-4143-911F-90232C024763}"/>
              </a:ext>
            </a:extLst>
          </p:cNvPr>
          <p:cNvSpPr txBox="1"/>
          <p:nvPr/>
        </p:nvSpPr>
        <p:spPr>
          <a:xfrm>
            <a:off x="1831388" y="1146801"/>
            <a:ext cx="8529223" cy="28623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средства, используемые как расчетные или платежно-расчетные;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органы, осуществляющие валютное регулирование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контроль;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условия и механизмы конвертируемости валют;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режим определения валютного курса правила проведения международных расчетов;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режим функционирования рынков драгоценных</a:t>
            </a:r>
            <a:b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металлов;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правила получения и использования кредитных средств в иностранных валютах;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механизмы валютных ограничений.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4" descr="OOA">
            <a:extLst>
              <a:ext uri="{FF2B5EF4-FFF2-40B4-BE49-F238E27FC236}">
                <a16:creationId xmlns:a16="http://schemas.microsoft.com/office/drawing/2014/main" id="{1E06508B-F651-4381-89B7-09F5B8C93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422" y="4456589"/>
            <a:ext cx="10848512" cy="2049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821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E0F5698-8D6D-4D3C-9DE1-64A91D08C09B}"/>
              </a:ext>
            </a:extLst>
          </p:cNvPr>
          <p:cNvSpPr txBox="1"/>
          <p:nvPr/>
        </p:nvSpPr>
        <p:spPr>
          <a:xfrm>
            <a:off x="1316485" y="252862"/>
            <a:ext cx="1021560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 Элементы национальной валютной системы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C74431-A272-4134-8785-D8F1C444666D}"/>
              </a:ext>
            </a:extLst>
          </p:cNvPr>
          <p:cNvSpPr txBox="1"/>
          <p:nvPr/>
        </p:nvSpPr>
        <p:spPr>
          <a:xfrm>
            <a:off x="1964185" y="1100831"/>
            <a:ext cx="8493710" cy="29599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effectLst/>
                <a:latin typeface="Helvetica Neue"/>
              </a:rPr>
              <a:t>национальная денежная единица (национальная валюта);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effectLst/>
                <a:latin typeface="Helvetica Neue"/>
              </a:rPr>
              <a:t>состав официальных золотовалютных резервов;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effectLst/>
                <a:latin typeface="Helvetica Neue"/>
              </a:rPr>
              <a:t>паритет национальной валюты и механизм формирования валютного курса;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effectLst/>
                <a:latin typeface="Helvetica Neue"/>
              </a:rPr>
              <a:t>условия обратимости национальной валюты;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effectLst/>
                <a:latin typeface="Helvetica Neue"/>
              </a:rPr>
              <a:t>наличие или отсутствие валютных ограничений;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effectLst/>
                <a:latin typeface="Helvetica Neue"/>
              </a:rPr>
              <a:t>порядок осуществления международных расчетов стран;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effectLst/>
                <a:latin typeface="Helvetica Neue"/>
              </a:rPr>
              <a:t>режим национального валютного рынка и рынка золота;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r>
              <a:rPr lang="ru-RU" b="0" i="0" dirty="0">
                <a:effectLst/>
                <a:latin typeface="Helvetica Neue"/>
              </a:rPr>
              <a:t>национальные органы обслуживания и регламентирующие валютные отношения страны.</a:t>
            </a:r>
            <a:endParaRPr lang="ru-RU" dirty="0"/>
          </a:p>
        </p:txBody>
      </p:sp>
      <p:pic>
        <p:nvPicPr>
          <p:cNvPr id="7" name="Picture 4" descr="OOA">
            <a:extLst>
              <a:ext uri="{FF2B5EF4-FFF2-40B4-BE49-F238E27FC236}">
                <a16:creationId xmlns:a16="http://schemas.microsoft.com/office/drawing/2014/main" id="{57479A2A-F78E-4E03-AF99-533CDF78AA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185" y="4616387"/>
            <a:ext cx="9182215" cy="2049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9579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EEFD5C-E8BD-4307-BBF9-4EB8C38F6189}"/>
              </a:ext>
            </a:extLst>
          </p:cNvPr>
          <p:cNvSpPr txBox="1"/>
          <p:nvPr/>
        </p:nvSpPr>
        <p:spPr>
          <a:xfrm>
            <a:off x="2132860" y="310719"/>
            <a:ext cx="814748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Структура валютной системы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067B62-E0C2-4B64-88B4-F8B9CB683B3D}"/>
              </a:ext>
            </a:extLst>
          </p:cNvPr>
          <p:cNvSpPr txBox="1"/>
          <p:nvPr/>
        </p:nvSpPr>
        <p:spPr>
          <a:xfrm>
            <a:off x="4405542" y="1274227"/>
            <a:ext cx="7419513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Структура валютной системы представлена следующими элементами: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97DDCB-F1C9-4348-994A-6F638DFBC500}"/>
              </a:ext>
            </a:extLst>
          </p:cNvPr>
          <p:cNvSpPr txBox="1"/>
          <p:nvPr/>
        </p:nvSpPr>
        <p:spPr>
          <a:xfrm>
            <a:off x="5183449" y="2867462"/>
            <a:ext cx="6094520" cy="19389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Валюта.</a:t>
            </a:r>
          </a:p>
          <a:p>
            <a:pPr algn="ctr"/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Условия конвертируемости валюты.</a:t>
            </a:r>
          </a:p>
          <a:p>
            <a:pPr algn="ctr"/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Валютный курс и режим валютного курса.</a:t>
            </a:r>
          </a:p>
          <a:p>
            <a:pPr algn="ctr"/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4. Валютная политика.</a:t>
            </a:r>
          </a:p>
          <a:p>
            <a:pPr algn="ctr"/>
            <a:r>
              <a:rPr lang="ru-RU" sz="20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5.Органы и организации валютного регулирования и валютного контроля.</a:t>
            </a:r>
          </a:p>
        </p:txBody>
      </p:sp>
      <p:pic>
        <p:nvPicPr>
          <p:cNvPr id="3074" name="Picture 2" descr="Онлайн-курс &amp;quot;Финансы для бизнеса. Бюджеты и управленческая отчётность&amp;quot;. Все  Тренинги .ру">
            <a:extLst>
              <a:ext uri="{FF2B5EF4-FFF2-40B4-BE49-F238E27FC236}">
                <a16:creationId xmlns:a16="http://schemas.microsoft.com/office/drawing/2014/main" id="{6D67787E-C385-4F74-B73D-F7844744F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473" y="2781703"/>
            <a:ext cx="4625266" cy="3540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Стрелка: вниз 7">
            <a:extLst>
              <a:ext uri="{FF2B5EF4-FFF2-40B4-BE49-F238E27FC236}">
                <a16:creationId xmlns:a16="http://schemas.microsoft.com/office/drawing/2014/main" id="{159C51CB-D564-48F8-96D2-F6FA1C8CDDCD}"/>
              </a:ext>
            </a:extLst>
          </p:cNvPr>
          <p:cNvSpPr/>
          <p:nvPr/>
        </p:nvSpPr>
        <p:spPr>
          <a:xfrm>
            <a:off x="7968817" y="2024109"/>
            <a:ext cx="633645" cy="7575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016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00FFF1-2219-48AC-AFAD-CC2096F68F43}"/>
              </a:ext>
            </a:extLst>
          </p:cNvPr>
          <p:cNvSpPr txBox="1"/>
          <p:nvPr/>
        </p:nvSpPr>
        <p:spPr>
          <a:xfrm>
            <a:off x="3136036" y="174879"/>
            <a:ext cx="609452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Типы валютных систем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D186CD-D1F7-4381-B1CC-BE739378072C}"/>
              </a:ext>
            </a:extLst>
          </p:cNvPr>
          <p:cNvSpPr txBox="1"/>
          <p:nvPr/>
        </p:nvSpPr>
        <p:spPr>
          <a:xfrm>
            <a:off x="2217568" y="1020932"/>
            <a:ext cx="7756864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2400" b="1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ыделяют три вида валютных систем:</a:t>
            </a:r>
            <a:endParaRPr lang="ru-RU" sz="2400" b="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B8AB06-0EB7-4620-9FEE-261EE9D59E6B}"/>
              </a:ext>
            </a:extLst>
          </p:cNvPr>
          <p:cNvSpPr txBox="1"/>
          <p:nvPr/>
        </p:nvSpPr>
        <p:spPr>
          <a:xfrm>
            <a:off x="771246" y="2432455"/>
            <a:ext cx="425018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1. Национальная валютная система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1D9628-B595-4D5F-B02F-D452F5EADC7D}"/>
              </a:ext>
            </a:extLst>
          </p:cNvPr>
          <p:cNvSpPr txBox="1"/>
          <p:nvPr/>
        </p:nvSpPr>
        <p:spPr>
          <a:xfrm>
            <a:off x="6451478" y="2432455"/>
            <a:ext cx="496927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2. Мировая валютная система</a:t>
            </a:r>
            <a:endParaRPr lang="ru-RU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AB08022-A696-4E13-A2C6-48FEA5263156}"/>
              </a:ext>
            </a:extLst>
          </p:cNvPr>
          <p:cNvSpPr txBox="1"/>
          <p:nvPr/>
        </p:nvSpPr>
        <p:spPr>
          <a:xfrm>
            <a:off x="3393489" y="3630967"/>
            <a:ext cx="443661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3. Региональная валютная система</a:t>
            </a:r>
            <a:endParaRPr lang="ru-RU" dirty="0"/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B169FB35-95E0-4BFB-8CA0-05D561275445}"/>
              </a:ext>
            </a:extLst>
          </p:cNvPr>
          <p:cNvSpPr/>
          <p:nvPr/>
        </p:nvSpPr>
        <p:spPr>
          <a:xfrm>
            <a:off x="3579919" y="1709512"/>
            <a:ext cx="423910" cy="5542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низ 14">
            <a:extLst>
              <a:ext uri="{FF2B5EF4-FFF2-40B4-BE49-F238E27FC236}">
                <a16:creationId xmlns:a16="http://schemas.microsoft.com/office/drawing/2014/main" id="{07F9B975-5EE5-476C-B43B-84117D1DEEA9}"/>
              </a:ext>
            </a:extLst>
          </p:cNvPr>
          <p:cNvSpPr/>
          <p:nvPr/>
        </p:nvSpPr>
        <p:spPr>
          <a:xfrm>
            <a:off x="8100133" y="1766682"/>
            <a:ext cx="423910" cy="5542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низ 15">
            <a:extLst>
              <a:ext uri="{FF2B5EF4-FFF2-40B4-BE49-F238E27FC236}">
                <a16:creationId xmlns:a16="http://schemas.microsoft.com/office/drawing/2014/main" id="{3B83C447-A3CF-4E09-910B-33AE15634513}"/>
              </a:ext>
            </a:extLst>
          </p:cNvPr>
          <p:cNvSpPr/>
          <p:nvPr/>
        </p:nvSpPr>
        <p:spPr>
          <a:xfrm>
            <a:off x="5454033" y="2043829"/>
            <a:ext cx="636604" cy="13122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7" name="Picture 2" descr="Финансы как экономическая категория - определение, виды и функции">
            <a:extLst>
              <a:ext uri="{FF2B5EF4-FFF2-40B4-BE49-F238E27FC236}">
                <a16:creationId xmlns:a16="http://schemas.microsoft.com/office/drawing/2014/main" id="{9CCCFB50-968E-4297-8285-08EB04B357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246" y="4275185"/>
            <a:ext cx="10470935" cy="2583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1669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1002</Words>
  <Application>Microsoft Office PowerPoint</Application>
  <PresentationFormat>Широкоэкранный</PresentationFormat>
  <Paragraphs>90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Helvetica Neue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Mechta User</dc:creator>
  <cp:lastModifiedBy>Mechta User</cp:lastModifiedBy>
  <cp:revision>33</cp:revision>
  <dcterms:created xsi:type="dcterms:W3CDTF">2021-09-25T08:54:20Z</dcterms:created>
  <dcterms:modified xsi:type="dcterms:W3CDTF">2021-09-25T09:43:28Z</dcterms:modified>
</cp:coreProperties>
</file>